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6" r:id="rId2"/>
    <p:sldId id="347" r:id="rId3"/>
    <p:sldId id="348" r:id="rId4"/>
    <p:sldId id="349" r:id="rId5"/>
    <p:sldId id="350" r:id="rId6"/>
    <p:sldId id="351" r:id="rId7"/>
    <p:sldId id="352" r:id="rId8"/>
    <p:sldId id="353" r:id="rId9"/>
    <p:sldId id="354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56" r:id="rId18"/>
    <p:sldId id="357" r:id="rId19"/>
    <p:sldId id="370" r:id="rId20"/>
    <p:sldId id="371" r:id="rId21"/>
    <p:sldId id="355" r:id="rId22"/>
    <p:sldId id="358" r:id="rId23"/>
    <p:sldId id="332" r:id="rId24"/>
    <p:sldId id="359" r:id="rId25"/>
    <p:sldId id="360" r:id="rId26"/>
    <p:sldId id="361" r:id="rId27"/>
    <p:sldId id="346" r:id="rId28"/>
    <p:sldId id="270" r:id="rId29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">
          <p15:clr>
            <a:srgbClr val="A4A3A4"/>
          </p15:clr>
        </p15:guide>
        <p15:guide id="2" orient="horz" pos="1439">
          <p15:clr>
            <a:srgbClr val="A4A3A4"/>
          </p15:clr>
        </p15:guide>
        <p15:guide id="3" pos="288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B83D00"/>
    <a:srgbClr val="5C1C49"/>
    <a:srgbClr val="713D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75"/>
    <p:restoredTop sz="90714" autoAdjust="0"/>
  </p:normalViewPr>
  <p:slideViewPr>
    <p:cSldViewPr snapToGrid="0">
      <p:cViewPr>
        <p:scale>
          <a:sx n="94" d="100"/>
          <a:sy n="94" d="100"/>
        </p:scale>
        <p:origin x="1128" y="-104"/>
      </p:cViewPr>
      <p:guideLst>
        <p:guide orient="horz" pos="405"/>
        <p:guide orient="horz" pos="1439"/>
        <p:guide pos="2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pPr>
              <a:defRPr/>
            </a:pPr>
            <a:fld id="{7A722558-0134-4CA7-A6A9-41974CAB58D3}" type="datetimeFigureOut">
              <a:rPr lang="en-US"/>
              <a:pPr>
                <a:defRPr/>
              </a:pPr>
              <a:t>3/6/17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pPr>
              <a:defRPr/>
            </a:pPr>
            <a:fld id="{188C1D96-330F-4BCD-8CE9-EA3C2BAC02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63988" y="0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/>
          <a:lstStyle>
            <a:lvl1pPr algn="r">
              <a:defRPr sz="1200"/>
            </a:lvl1pPr>
          </a:lstStyle>
          <a:p>
            <a:pPr>
              <a:defRPr/>
            </a:pPr>
            <a:fld id="{E0FDEAD0-74EC-4853-AB7A-568CF559A10C}" type="datetimeFigureOut">
              <a:rPr lang="en-US"/>
              <a:pPr>
                <a:defRPr/>
              </a:pPr>
              <a:t>3/6/17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31" tIns="46516" rIns="93031" bIns="4651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0088" y="4410075"/>
            <a:ext cx="5597525" cy="4176713"/>
          </a:xfrm>
          <a:prstGeom prst="rect">
            <a:avLst/>
          </a:prstGeom>
        </p:spPr>
        <p:txBody>
          <a:bodyPr vert="horz" lIns="93031" tIns="46516" rIns="93031" bIns="46516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8563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  <a:prstGeom prst="rect">
            <a:avLst/>
          </a:prstGeom>
        </p:spPr>
        <p:txBody>
          <a:bodyPr vert="horz" lIns="93031" tIns="46516" rIns="93031" bIns="46516" rtlCol="0" anchor="b"/>
          <a:lstStyle>
            <a:lvl1pPr algn="r">
              <a:defRPr sz="1200"/>
            </a:lvl1pPr>
          </a:lstStyle>
          <a:p>
            <a:pPr>
              <a:defRPr/>
            </a:pPr>
            <a:fld id="{335510E4-81B3-430C-AE02-8794D34B47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510E4-81B3-430C-AE02-8794D34B474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05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CC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5" name="Picture 22" descr="TTU 2 Title Page_logo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77188" y="-3175"/>
            <a:ext cx="1103312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1143000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29" name="Picture 19" descr="TTU 2 Title Page_logo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77188" y="-3175"/>
            <a:ext cx="1103312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0" r:id="rId2"/>
    <p:sldLayoutId id="2147483729" r:id="rId3"/>
    <p:sldLayoutId id="2147483728" r:id="rId4"/>
    <p:sldLayoutId id="2147483727" r:id="rId5"/>
    <p:sldLayoutId id="2147483726" r:id="rId6"/>
    <p:sldLayoutId id="2147483725" r:id="rId7"/>
    <p:sldLayoutId id="2147483724" r:id="rId8"/>
    <p:sldLayoutId id="2147483723" r:id="rId9"/>
    <p:sldLayoutId id="2147483722" r:id="rId10"/>
    <p:sldLayoutId id="21474837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>
          <a:solidFill>
            <a:schemeClr val="tx1"/>
          </a:solidFill>
          <a:latin typeface="+mn-lt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sz="2400" i="1">
          <a:solidFill>
            <a:schemeClr val="tx1"/>
          </a:solidFill>
          <a:latin typeface="+mn-lt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507027" y="3135086"/>
            <a:ext cx="8326730" cy="166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C++ Concepts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3915" y="163286"/>
            <a:ext cx="7834086" cy="936852"/>
          </a:xfrm>
        </p:spPr>
        <p:txBody>
          <a:bodyPr/>
          <a:lstStyle/>
          <a:p>
            <a:pPr algn="ctr"/>
            <a:r>
              <a:rPr lang="en-US" sz="2800" dirty="0" smtClean="0"/>
              <a:t>CS 2413- 502</a:t>
            </a:r>
            <a:br>
              <a:rPr lang="en-US" sz="2800" dirty="0" smtClean="0"/>
            </a:br>
            <a:r>
              <a:rPr lang="en-US" dirty="0" smtClean="0"/>
              <a:t>7-Mar-2017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Private Inheritance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51128"/>
            <a:ext cx="8229600" cy="5305261"/>
          </a:xfrm>
        </p:spPr>
        <p:txBody>
          <a:bodyPr/>
          <a:lstStyle/>
          <a:p>
            <a:r>
              <a:rPr lang="en-US" sz="2800" dirty="0"/>
              <a:t>When a class uses </a:t>
            </a:r>
            <a:r>
              <a:rPr lang="en-US" sz="2800" dirty="0" smtClean="0"/>
              <a:t>private member </a:t>
            </a:r>
            <a:r>
              <a:rPr lang="en-US" sz="2800" dirty="0"/>
              <a:t>access specifier to derive from a base.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ll </a:t>
            </a:r>
            <a:r>
              <a:rPr lang="en-US" sz="2800" dirty="0"/>
              <a:t>public and protected members of the base class are accessible as private members of the derived class </a:t>
            </a:r>
            <a:endParaRPr lang="en-US" sz="2800" dirty="0" smtClean="0"/>
          </a:p>
          <a:p>
            <a:r>
              <a:rPr lang="en-US" sz="2800" dirty="0"/>
              <a:t>P</a:t>
            </a:r>
            <a:r>
              <a:rPr lang="en-US" sz="2800" dirty="0" smtClean="0"/>
              <a:t>rivate </a:t>
            </a:r>
            <a:r>
              <a:rPr lang="en-US" sz="2800" dirty="0"/>
              <a:t>members of the base are never accessible unless </a:t>
            </a:r>
            <a:r>
              <a:rPr lang="en-US" sz="2800" dirty="0" smtClean="0"/>
              <a:t>friended.</a:t>
            </a:r>
            <a:endParaRPr lang="en-US" dirty="0" smtClean="0"/>
          </a:p>
          <a:p>
            <a:r>
              <a:rPr lang="en-US" sz="2800" dirty="0" smtClean="0"/>
              <a:t>Required to control polymorphism.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3" y="5300449"/>
            <a:ext cx="8483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04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Protected </a:t>
            </a:r>
            <a:r>
              <a:rPr lang="en-US" sz="2800" dirty="0"/>
              <a:t>Inheritance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269243"/>
            <a:ext cx="8229600" cy="5387146"/>
          </a:xfrm>
        </p:spPr>
        <p:txBody>
          <a:bodyPr/>
          <a:lstStyle/>
          <a:p>
            <a:r>
              <a:rPr lang="en-US" sz="2700" dirty="0"/>
              <a:t>When a class uses private member access specifier to derive from a base.</a:t>
            </a:r>
          </a:p>
          <a:p>
            <a:r>
              <a:rPr lang="en-US" sz="2700" dirty="0"/>
              <a:t>A</a:t>
            </a:r>
            <a:r>
              <a:rPr lang="en-US" sz="2700" dirty="0" smtClean="0"/>
              <a:t>ll </a:t>
            </a:r>
            <a:r>
              <a:rPr lang="en-US" sz="2700" dirty="0"/>
              <a:t>public and protected members of the base class are accessible as protected members of the derived </a:t>
            </a:r>
            <a:r>
              <a:rPr lang="en-US" sz="2700" dirty="0" smtClean="0"/>
              <a:t>class.</a:t>
            </a:r>
          </a:p>
          <a:p>
            <a:r>
              <a:rPr lang="en-US" sz="2700" dirty="0"/>
              <a:t>P</a:t>
            </a:r>
            <a:r>
              <a:rPr lang="en-US" sz="2700" dirty="0" smtClean="0"/>
              <a:t>rivate </a:t>
            </a:r>
            <a:r>
              <a:rPr lang="en-US" sz="2700" dirty="0"/>
              <a:t>members of the base are never accessible unless </a:t>
            </a:r>
            <a:r>
              <a:rPr lang="en-US" sz="2700" dirty="0" smtClean="0"/>
              <a:t>friended.</a:t>
            </a:r>
            <a:endParaRPr lang="en-US" sz="2700" dirty="0"/>
          </a:p>
          <a:p>
            <a:r>
              <a:rPr lang="en-US" sz="2700" dirty="0"/>
              <a:t>Protected inheritance may be used for "controlled </a:t>
            </a:r>
            <a:r>
              <a:rPr lang="en-US" sz="2700" dirty="0" smtClean="0"/>
              <a:t>polymorphism”.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3" y="5513389"/>
            <a:ext cx="8851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Friend Class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92072"/>
            <a:ext cx="8229600" cy="5264317"/>
          </a:xfrm>
        </p:spPr>
        <p:txBody>
          <a:bodyPr/>
          <a:lstStyle/>
          <a:p>
            <a:r>
              <a:rPr lang="en-US" sz="2800" dirty="0" smtClean="0"/>
              <a:t>Can access </a:t>
            </a:r>
            <a:r>
              <a:rPr lang="en-US" sz="2800" dirty="0"/>
              <a:t>private and protected members of other class in which it is declared as friend. </a:t>
            </a: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48" y="2977202"/>
            <a:ext cx="75184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Friend 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269243"/>
            <a:ext cx="8229600" cy="5387146"/>
          </a:xfrm>
        </p:spPr>
        <p:txBody>
          <a:bodyPr/>
          <a:lstStyle/>
          <a:p>
            <a:r>
              <a:rPr lang="en-US" sz="2800" dirty="0" smtClean="0"/>
              <a:t>A</a:t>
            </a:r>
            <a:r>
              <a:rPr lang="en-US" sz="2800" b="1" dirty="0" smtClean="0"/>
              <a:t> </a:t>
            </a:r>
            <a:r>
              <a:rPr lang="en-US" sz="2800" dirty="0" smtClean="0"/>
              <a:t>friend </a:t>
            </a:r>
            <a:r>
              <a:rPr lang="en-US" sz="2800" dirty="0"/>
              <a:t>function can be given special grant to access private and protected members.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friend function can be: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a) A method of another class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b) A </a:t>
            </a:r>
            <a:r>
              <a:rPr lang="en-US" sz="2800" dirty="0" smtClean="0"/>
              <a:t>global function</a:t>
            </a:r>
          </a:p>
          <a:p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13" y="3887789"/>
            <a:ext cx="80518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85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Key points on ”friend”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92073"/>
            <a:ext cx="8229600" cy="5264316"/>
          </a:xfrm>
        </p:spPr>
        <p:txBody>
          <a:bodyPr/>
          <a:lstStyle/>
          <a:p>
            <a:r>
              <a:rPr lang="en-US" sz="2800" dirty="0" smtClean="0"/>
              <a:t>Friends </a:t>
            </a:r>
            <a:r>
              <a:rPr lang="en-US" sz="2800" dirty="0"/>
              <a:t>should be used only for limited purpose. too many functions or external classes are declared as friends of a class with protected or private data, it lessens the value of encapsulation of separate classes in object-oriented programming.</a:t>
            </a:r>
          </a:p>
          <a:p>
            <a:r>
              <a:rPr lang="en-US" sz="2800" dirty="0" smtClean="0"/>
              <a:t>Friendship </a:t>
            </a:r>
            <a:r>
              <a:rPr lang="en-US" sz="2800" dirty="0"/>
              <a:t>is not mutual. If a class A is friend of B, then B doesn’t become friend of A automatically.</a:t>
            </a:r>
          </a:p>
          <a:p>
            <a:r>
              <a:rPr lang="en-US" sz="2800" dirty="0" smtClean="0"/>
              <a:t>Friendship </a:t>
            </a:r>
            <a:r>
              <a:rPr lang="en-US" sz="2800" dirty="0"/>
              <a:t>is not </a:t>
            </a:r>
            <a:r>
              <a:rPr lang="en-US" sz="2800" dirty="0" smtClean="0"/>
              <a:t>inherited.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9052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“friend” class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2" y="1432897"/>
            <a:ext cx="4435475" cy="5168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02" y="5663821"/>
            <a:ext cx="1709950" cy="75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7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Example: “friend” function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41" y="1352502"/>
            <a:ext cx="4246744" cy="53758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282" y="5800299"/>
            <a:ext cx="1487796" cy="6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91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Static Members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64777"/>
            <a:ext cx="8229600" cy="5291612"/>
          </a:xfrm>
        </p:spPr>
        <p:txBody>
          <a:bodyPr/>
          <a:lstStyle/>
          <a:p>
            <a:r>
              <a:rPr lang="en-US" sz="2800" dirty="0"/>
              <a:t>When a data member is declared as </a:t>
            </a:r>
            <a:r>
              <a:rPr lang="en-US" sz="2800" b="1" dirty="0"/>
              <a:t>static</a:t>
            </a:r>
            <a:r>
              <a:rPr lang="en-US" sz="2800" dirty="0"/>
              <a:t>, only one copy of the data is maintained for all objects of the </a:t>
            </a:r>
            <a:r>
              <a:rPr lang="en-US" sz="2800" dirty="0" smtClean="0"/>
              <a:t>class.</a:t>
            </a:r>
          </a:p>
          <a:p>
            <a:r>
              <a:rPr lang="en-US" sz="2800" dirty="0"/>
              <a:t>Static data members are not part of objects of a given class </a:t>
            </a:r>
            <a:r>
              <a:rPr lang="en-US" sz="2800" dirty="0" smtClean="0"/>
              <a:t>type.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declaration of a static data member is not considered a definition.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data member is declared in class scope, but definition is performed at file scope. </a:t>
            </a:r>
            <a:endParaRPr lang="en-US" sz="2800" dirty="0" smtClean="0"/>
          </a:p>
          <a:p>
            <a:r>
              <a:rPr lang="en-US" sz="2800" dirty="0" smtClean="0"/>
              <a:t>These </a:t>
            </a:r>
            <a:r>
              <a:rPr lang="en-US" sz="2800" dirty="0"/>
              <a:t>static members have external linkage.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8784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3" y="1323667"/>
            <a:ext cx="621061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8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Virtual Function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78425"/>
            <a:ext cx="8229600" cy="5277964"/>
          </a:xfrm>
        </p:spPr>
        <p:txBody>
          <a:bodyPr/>
          <a:lstStyle/>
          <a:p>
            <a:r>
              <a:rPr lang="en-US" sz="2800" dirty="0"/>
              <a:t>A </a:t>
            </a:r>
            <a:r>
              <a:rPr lang="en-US" sz="2800" dirty="0" smtClean="0"/>
              <a:t>member function, expected </a:t>
            </a:r>
            <a:r>
              <a:rPr lang="en-US" sz="2800" dirty="0"/>
              <a:t>to be redefined in derived classes. </a:t>
            </a:r>
            <a:endParaRPr lang="en-US" sz="2800" dirty="0" smtClean="0"/>
          </a:p>
          <a:p>
            <a:r>
              <a:rPr lang="en-US" sz="2800" dirty="0" smtClean="0"/>
              <a:t>When a </a:t>
            </a:r>
            <a:r>
              <a:rPr lang="en-US" sz="2800" dirty="0"/>
              <a:t>derived </a:t>
            </a:r>
            <a:r>
              <a:rPr lang="en-US" sz="2800" dirty="0" smtClean="0"/>
              <a:t>class’ </a:t>
            </a:r>
            <a:r>
              <a:rPr lang="en-US" sz="2800" dirty="0"/>
              <a:t>object </a:t>
            </a:r>
            <a:r>
              <a:rPr lang="en-US" sz="2800" dirty="0" smtClean="0"/>
              <a:t>is referenced using </a:t>
            </a:r>
            <a:r>
              <a:rPr lang="en-US" sz="2800" dirty="0"/>
              <a:t>a pointer or a reference to the base class, </a:t>
            </a:r>
            <a:r>
              <a:rPr lang="en-US" sz="2800" dirty="0"/>
              <a:t>virtual function </a:t>
            </a:r>
            <a:r>
              <a:rPr lang="en-US" sz="2800" dirty="0" smtClean="0"/>
              <a:t>can be called for </a:t>
            </a:r>
            <a:r>
              <a:rPr lang="en-US" sz="2800" dirty="0"/>
              <a:t>that object and execute the derived class's version of the function.</a:t>
            </a:r>
          </a:p>
          <a:p>
            <a:r>
              <a:rPr lang="en-US" sz="2800" dirty="0"/>
              <a:t>Virtual functions ensure that the correct function is called for an object, regardless of the expression used to make the function call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971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Inheritance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405719"/>
            <a:ext cx="8229600" cy="5250669"/>
          </a:xfrm>
        </p:spPr>
        <p:txBody>
          <a:bodyPr/>
          <a:lstStyle/>
          <a:p>
            <a:r>
              <a:rPr lang="en-US" sz="2800" dirty="0"/>
              <a:t>New classes can be derived from existing classes using a mechanism called "</a:t>
            </a:r>
            <a:r>
              <a:rPr lang="en-US" sz="2800" dirty="0" smtClean="0"/>
              <a:t>inheritance”.</a:t>
            </a:r>
          </a:p>
          <a:p>
            <a:r>
              <a:rPr lang="en-US" sz="2800" dirty="0"/>
              <a:t>Classes that are used for derivation are called "base classes" of a particular derived </a:t>
            </a:r>
            <a:r>
              <a:rPr lang="en-US" sz="2800" dirty="0" smtClean="0"/>
              <a:t>class.</a:t>
            </a:r>
          </a:p>
          <a:p>
            <a:r>
              <a:rPr lang="en-US" sz="2800" dirty="0"/>
              <a:t>The base classes so named must have been declared </a:t>
            </a:r>
            <a:r>
              <a:rPr lang="en-US" sz="2800" dirty="0" smtClean="0"/>
              <a:t>previously.</a:t>
            </a:r>
          </a:p>
          <a:p>
            <a:r>
              <a:rPr lang="en-US" sz="2800" dirty="0"/>
              <a:t>The base specifications may contain an access specifier, </a:t>
            </a:r>
            <a:r>
              <a:rPr lang="en-US" sz="2800" dirty="0" smtClean="0"/>
              <a:t>to control </a:t>
            </a:r>
            <a:r>
              <a:rPr lang="en-US" sz="2800" dirty="0"/>
              <a:t>the derived class's permission to use to members of the base </a:t>
            </a:r>
            <a:r>
              <a:rPr lang="en-US" sz="2800" dirty="0" smtClean="0"/>
              <a:t>class.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29556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282890"/>
            <a:ext cx="6264110" cy="55751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304" y="6127655"/>
            <a:ext cx="29845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2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Abstract Class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487607"/>
            <a:ext cx="8229600" cy="5168782"/>
          </a:xfrm>
        </p:spPr>
        <p:txBody>
          <a:bodyPr/>
          <a:lstStyle/>
          <a:p>
            <a:r>
              <a:rPr lang="en-US" sz="2800" dirty="0"/>
              <a:t>Abstract classes act as expressions of general concepts from which more specific classes can be derived. </a:t>
            </a:r>
            <a:endParaRPr lang="en-US" sz="2800" dirty="0" smtClean="0"/>
          </a:p>
          <a:p>
            <a:r>
              <a:rPr lang="en-US" sz="2800" dirty="0" smtClean="0"/>
              <a:t>Abstract classes can not be instantiated; </a:t>
            </a:r>
            <a:r>
              <a:rPr lang="en-US" sz="2800" dirty="0"/>
              <a:t>however, you can use pointers and references to abstract class </a:t>
            </a:r>
            <a:r>
              <a:rPr lang="en-US" sz="2800" dirty="0" smtClean="0"/>
              <a:t>types.</a:t>
            </a:r>
          </a:p>
          <a:p>
            <a:r>
              <a:rPr lang="en-US" sz="2800" dirty="0"/>
              <a:t>A class that contains at least one pure virtual function is considered an abstract class. </a:t>
            </a:r>
            <a:endParaRPr lang="en-US" sz="2800" dirty="0" smtClean="0"/>
          </a:p>
          <a:p>
            <a:r>
              <a:rPr lang="en-US" sz="2800" dirty="0" smtClean="0"/>
              <a:t>Classes </a:t>
            </a:r>
            <a:r>
              <a:rPr lang="en-US" sz="2800" dirty="0"/>
              <a:t>derived from the abstract class must implement the pure virtual function or they, too, are abstract classes.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1411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Restrictions and Example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69913" y="1351129"/>
            <a:ext cx="8229600" cy="5305260"/>
          </a:xfrm>
        </p:spPr>
        <p:txBody>
          <a:bodyPr/>
          <a:lstStyle/>
          <a:p>
            <a:r>
              <a:rPr lang="en-US" sz="2800" dirty="0" smtClean="0"/>
              <a:t>Can not be used for:</a:t>
            </a:r>
          </a:p>
          <a:p>
            <a:pPr lvl="2"/>
            <a:r>
              <a:rPr lang="en-US" sz="2000" dirty="0" smtClean="0"/>
              <a:t>Variables </a:t>
            </a:r>
            <a:r>
              <a:rPr lang="en-US" sz="2000" dirty="0"/>
              <a:t>or member data</a:t>
            </a:r>
          </a:p>
          <a:p>
            <a:pPr lvl="2"/>
            <a:r>
              <a:rPr lang="en-US" sz="2000" dirty="0"/>
              <a:t>Argument types</a:t>
            </a:r>
          </a:p>
          <a:p>
            <a:pPr lvl="2"/>
            <a:r>
              <a:rPr lang="en-US" sz="2000" dirty="0"/>
              <a:t>Function return types</a:t>
            </a:r>
          </a:p>
          <a:p>
            <a:pPr lvl="2"/>
            <a:r>
              <a:rPr lang="en-US" sz="2000" dirty="0"/>
              <a:t>Types of explicit conversions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3" y="4269168"/>
            <a:ext cx="78359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”this” Pointer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93371"/>
            <a:ext cx="8229600" cy="5263017"/>
          </a:xfrm>
        </p:spPr>
        <p:txBody>
          <a:bodyPr/>
          <a:lstStyle/>
          <a:p>
            <a:r>
              <a:rPr lang="en-US" sz="2800" dirty="0"/>
              <a:t>P</a:t>
            </a:r>
            <a:r>
              <a:rPr lang="en-US" sz="2800" dirty="0" smtClean="0"/>
              <a:t>assed </a:t>
            </a:r>
            <a:r>
              <a:rPr lang="en-US" sz="2800" dirty="0"/>
              <a:t>as a hidden argument to all </a:t>
            </a:r>
            <a:r>
              <a:rPr lang="en-US" sz="2800" dirty="0" smtClean="0"/>
              <a:t>non-static </a:t>
            </a:r>
            <a:r>
              <a:rPr lang="en-US" sz="2800" dirty="0"/>
              <a:t>member function </a:t>
            </a:r>
            <a:r>
              <a:rPr lang="en-US" sz="2800" dirty="0" smtClean="0"/>
              <a:t>calls.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vailable </a:t>
            </a:r>
            <a:r>
              <a:rPr lang="en-US" sz="2800" dirty="0"/>
              <a:t>as a local variable within the body of all </a:t>
            </a:r>
            <a:r>
              <a:rPr lang="en-US" sz="2800" dirty="0" smtClean="0"/>
              <a:t>non-static </a:t>
            </a:r>
            <a:r>
              <a:rPr lang="en-US" sz="2800" dirty="0"/>
              <a:t>functions. </a:t>
            </a:r>
            <a:endParaRPr lang="en-US" sz="2800" dirty="0" smtClean="0"/>
          </a:p>
          <a:p>
            <a:r>
              <a:rPr lang="en-US" sz="2800" dirty="0"/>
              <a:t>A</a:t>
            </a:r>
            <a:r>
              <a:rPr lang="en-US" sz="2800" dirty="0" smtClean="0"/>
              <a:t> </a:t>
            </a:r>
            <a:r>
              <a:rPr lang="en-US" sz="2800" dirty="0"/>
              <a:t>constant pointer that holds the memory address of the current object. </a:t>
            </a:r>
            <a:endParaRPr lang="en-US" sz="2800" dirty="0"/>
          </a:p>
          <a:p>
            <a:r>
              <a:rPr lang="en-US" sz="2800" dirty="0"/>
              <a:t>N</a:t>
            </a:r>
            <a:r>
              <a:rPr lang="en-US" sz="2800" dirty="0" smtClean="0"/>
              <a:t>ot </a:t>
            </a:r>
            <a:r>
              <a:rPr lang="en-US" sz="2800" dirty="0"/>
              <a:t>available in static member functions as static member functions can be called without any object (with class name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Takes </a:t>
            </a:r>
            <a:r>
              <a:rPr lang="en-US" sz="2800" dirty="0" smtClean="0"/>
              <a:t>up space in </a:t>
            </a:r>
            <a:r>
              <a:rPr lang="en-US" sz="2800" dirty="0" smtClean="0"/>
              <a:t>memory. </a:t>
            </a:r>
            <a:endParaRPr lang="en-US" sz="2800" dirty="0" smtClean="0"/>
          </a:p>
          <a:p>
            <a:pPr marL="3079750" lvl="7" indent="-285750">
              <a:buFont typeface="Wingdings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39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1: </a:t>
            </a:r>
            <a:r>
              <a:rPr lang="en-US" b="1" dirty="0"/>
              <a:t>When local variable’s name is same as member’s name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1336747"/>
            <a:ext cx="5730526" cy="526876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415" y="5568287"/>
            <a:ext cx="1344305" cy="7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0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2: </a:t>
            </a:r>
            <a:r>
              <a:rPr lang="en-US" b="1" dirty="0"/>
              <a:t>To return reference to the calling object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1885156"/>
            <a:ext cx="5270500" cy="1358900"/>
          </a:xfrm>
        </p:spPr>
      </p:pic>
    </p:spTree>
    <p:extLst>
      <p:ext uri="{BB962C8B-B14F-4D97-AF65-F5344CB8AC3E}">
        <p14:creationId xmlns:p14="http://schemas.microsoft.com/office/powerpoint/2010/main" val="11305301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Case 3: </a:t>
            </a:r>
            <a:r>
              <a:rPr lang="en-US" b="1" dirty="0"/>
              <a:t>C</a:t>
            </a:r>
            <a:r>
              <a:rPr lang="en-US" b="1" dirty="0" smtClean="0"/>
              <a:t>hain </a:t>
            </a:r>
            <a:r>
              <a:rPr lang="en-US" b="1" dirty="0"/>
              <a:t>function calls</a:t>
            </a:r>
            <a:r>
              <a:rPr lang="en-US" dirty="0"/>
              <a:t> </a:t>
            </a:r>
            <a:r>
              <a:rPr lang="en-US" b="1" dirty="0"/>
              <a:t>on a single object.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3" y="1473958"/>
            <a:ext cx="5482186" cy="518614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79" y="6053730"/>
            <a:ext cx="1966628" cy="6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0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16" y="2473656"/>
            <a:ext cx="2862618" cy="28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5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TTUS_Seal_RVS_stack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1497" y="273828"/>
            <a:ext cx="3495675" cy="1304925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1701741" y="2930012"/>
            <a:ext cx="596445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Single Inheritance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487607"/>
            <a:ext cx="8229600" cy="5168782"/>
          </a:xfrm>
        </p:spPr>
        <p:txBody>
          <a:bodyPr/>
          <a:lstStyle/>
          <a:p>
            <a:r>
              <a:rPr lang="en-US" dirty="0" smtClean="0"/>
              <a:t>Derived classes </a:t>
            </a:r>
            <a:r>
              <a:rPr lang="en-US" dirty="0"/>
              <a:t>have only one base </a:t>
            </a:r>
            <a:r>
              <a:rPr lang="en-US" dirty="0" smtClean="0"/>
              <a:t>class.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3171492"/>
            <a:ext cx="5435600" cy="242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563" y="2379923"/>
            <a:ext cx="3073400" cy="2425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29309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3" y="1488980"/>
            <a:ext cx="492001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55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Multiple Inheritance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569493"/>
            <a:ext cx="8229600" cy="5086895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class can be derived from more than one base </a:t>
            </a:r>
            <a:r>
              <a:rPr lang="en-US" dirty="0" smtClean="0"/>
              <a:t>class.</a:t>
            </a:r>
          </a:p>
          <a:p>
            <a:r>
              <a:rPr lang="en-US" dirty="0" smtClean="0"/>
              <a:t>Order of base class does not matter unless special cases of constructor and destructor.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3" y="4317715"/>
            <a:ext cx="7454900" cy="16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1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Virtual Base classes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473959"/>
            <a:ext cx="8229600" cy="5182430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way to save space and avoid ambiguities in class hierarchies that use multiple </a:t>
            </a:r>
            <a:r>
              <a:rPr lang="en-US" dirty="0" smtClean="0"/>
              <a:t>inheritance.</a:t>
            </a:r>
          </a:p>
          <a:p>
            <a:r>
              <a:rPr lang="en-US" dirty="0" smtClean="0"/>
              <a:t>A virtual base acts </a:t>
            </a:r>
            <a:r>
              <a:rPr lang="en-US" dirty="0"/>
              <a:t>as an indirect base more than once without duplication of its data members. 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single copy of </a:t>
            </a:r>
            <a:r>
              <a:rPr lang="en-US" dirty="0" smtClean="0"/>
              <a:t>virtual base’s data </a:t>
            </a:r>
            <a:r>
              <a:rPr lang="en-US" dirty="0"/>
              <a:t>members is shared by all the base classes that use it as a virtual base.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87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Problem Illustration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4885898"/>
            <a:ext cx="8229600" cy="1473959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new class contains two </a:t>
            </a:r>
            <a:r>
              <a:rPr lang="en-US" dirty="0" err="1"/>
              <a:t>subobjects</a:t>
            </a:r>
            <a:r>
              <a:rPr lang="en-US" dirty="0"/>
              <a:t> of type </a:t>
            </a:r>
            <a:r>
              <a:rPr lang="en-US" i="1" dirty="0"/>
              <a:t>Queue</a:t>
            </a:r>
            <a:r>
              <a:rPr lang="en-US" dirty="0"/>
              <a:t>, one from </a:t>
            </a:r>
            <a:r>
              <a:rPr lang="en-US" i="1" dirty="0" err="1"/>
              <a:t>CashierQueue</a:t>
            </a:r>
            <a:r>
              <a:rPr lang="en-US" dirty="0"/>
              <a:t> and the other from </a:t>
            </a:r>
            <a:r>
              <a:rPr lang="en-US" i="1" dirty="0" err="1" smtClean="0"/>
              <a:t>LunchQueue</a:t>
            </a:r>
            <a:r>
              <a:rPr lang="en-US" i="1" dirty="0" smtClean="0"/>
              <a:t>.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23" y="2102229"/>
            <a:ext cx="4741744" cy="21558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913" y="1960965"/>
            <a:ext cx="314960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199" y="1419983"/>
            <a:ext cx="3111500" cy="36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7597" y="1402497"/>
            <a:ext cx="1778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3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Solution: </a:t>
            </a:r>
            <a:r>
              <a:rPr lang="en-US" sz="2800" i="1" dirty="0" smtClean="0"/>
              <a:t>virtual</a:t>
            </a:r>
            <a:r>
              <a:rPr lang="en-US" sz="2800" dirty="0" smtClean="0"/>
              <a:t> keyword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92072"/>
            <a:ext cx="8229600" cy="5264317"/>
          </a:xfrm>
        </p:spPr>
        <p:txBody>
          <a:bodyPr/>
          <a:lstStyle/>
          <a:p>
            <a:r>
              <a:rPr lang="en-US" dirty="0"/>
              <a:t>The </a:t>
            </a:r>
            <a:r>
              <a:rPr lang="en-US" dirty="0"/>
              <a:t>virtual</a:t>
            </a:r>
            <a:r>
              <a:rPr lang="en-US" dirty="0"/>
              <a:t> keyword ensures that only one copy of the </a:t>
            </a:r>
            <a:r>
              <a:rPr lang="en-US" dirty="0" err="1"/>
              <a:t>subobject</a:t>
            </a:r>
            <a:r>
              <a:rPr lang="en-US" dirty="0"/>
              <a:t> </a:t>
            </a:r>
            <a:r>
              <a:rPr lang="en-US" i="1" dirty="0"/>
              <a:t>Queue</a:t>
            </a:r>
            <a:r>
              <a:rPr lang="en-US" dirty="0"/>
              <a:t> is </a:t>
            </a:r>
            <a:r>
              <a:rPr lang="en-US" dirty="0" smtClean="0"/>
              <a:t>included.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876550"/>
            <a:ext cx="8343900" cy="110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350" y="4556919"/>
            <a:ext cx="45593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6250" y="5987091"/>
            <a:ext cx="3111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1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Public Inheritance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913" y="1310185"/>
            <a:ext cx="8229600" cy="5346203"/>
          </a:xfrm>
        </p:spPr>
        <p:txBody>
          <a:bodyPr/>
          <a:lstStyle/>
          <a:p>
            <a:r>
              <a:rPr lang="en-US" sz="2800" dirty="0"/>
              <a:t>When a class uses public member access specifier to derive from a </a:t>
            </a:r>
            <a:r>
              <a:rPr lang="en-US" sz="2800" dirty="0" smtClean="0"/>
              <a:t>base.</a:t>
            </a:r>
          </a:p>
          <a:p>
            <a:r>
              <a:rPr lang="en-US" sz="2800" dirty="0" smtClean="0"/>
              <a:t>All </a:t>
            </a:r>
            <a:r>
              <a:rPr lang="en-US" sz="2800" dirty="0"/>
              <a:t>public members of the base class are accessible as public members of the derived class </a:t>
            </a:r>
            <a:endParaRPr lang="en-US" sz="2800" dirty="0" smtClean="0"/>
          </a:p>
          <a:p>
            <a:r>
              <a:rPr lang="en-US" sz="2800" dirty="0"/>
              <a:t>A</a:t>
            </a:r>
            <a:r>
              <a:rPr lang="en-US" sz="2800" dirty="0" smtClean="0"/>
              <a:t>ll </a:t>
            </a:r>
            <a:r>
              <a:rPr lang="en-US" sz="2800" dirty="0"/>
              <a:t>protected members of the base class are accessible as protected members of the derived </a:t>
            </a:r>
            <a:r>
              <a:rPr lang="en-US" sz="2800" dirty="0" smtClean="0"/>
              <a:t>class.</a:t>
            </a:r>
          </a:p>
          <a:p>
            <a:r>
              <a:rPr lang="en-US" sz="2800" dirty="0"/>
              <a:t>P</a:t>
            </a:r>
            <a:r>
              <a:rPr lang="en-US" sz="2800" dirty="0" smtClean="0"/>
              <a:t>rivate </a:t>
            </a:r>
            <a:r>
              <a:rPr lang="en-US" sz="2800" dirty="0"/>
              <a:t>members of the base are never accessible </a:t>
            </a:r>
            <a:r>
              <a:rPr lang="en-US" sz="2800" dirty="0" smtClean="0"/>
              <a:t>unless friended.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3" y="5551488"/>
            <a:ext cx="8343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569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13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1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18502</TotalTime>
  <Words>580</Words>
  <Application>Microsoft Macintosh PowerPoint</Application>
  <PresentationFormat>On-screen Show (4:3)</PresentationFormat>
  <Paragraphs>81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Times New Roman</vt:lpstr>
      <vt:lpstr>Wingdings</vt:lpstr>
      <vt:lpstr>Arial</vt:lpstr>
      <vt:lpstr>Default Design</vt:lpstr>
      <vt:lpstr>CS 2413- 502 7-Mar-2017</vt:lpstr>
      <vt:lpstr>Inheritance</vt:lpstr>
      <vt:lpstr>Single Inheritance</vt:lpstr>
      <vt:lpstr>Example</vt:lpstr>
      <vt:lpstr>Multiple Inheritance</vt:lpstr>
      <vt:lpstr>Virtual Base classes</vt:lpstr>
      <vt:lpstr>Problem Illustration</vt:lpstr>
      <vt:lpstr>Solution: virtual keyword</vt:lpstr>
      <vt:lpstr>Public Inheritance</vt:lpstr>
      <vt:lpstr>Private Inheritance</vt:lpstr>
      <vt:lpstr>Protected Inheritance</vt:lpstr>
      <vt:lpstr>Friend Class</vt:lpstr>
      <vt:lpstr>Friend Function</vt:lpstr>
      <vt:lpstr>Key points on ”friend”</vt:lpstr>
      <vt:lpstr>Example: “friend” class</vt:lpstr>
      <vt:lpstr>Example: “friend” function</vt:lpstr>
      <vt:lpstr>Static Members</vt:lpstr>
      <vt:lpstr>Example</vt:lpstr>
      <vt:lpstr>Virtual Function</vt:lpstr>
      <vt:lpstr>Example</vt:lpstr>
      <vt:lpstr>Abstract Class</vt:lpstr>
      <vt:lpstr>Restrictions and Example</vt:lpstr>
      <vt:lpstr>”this” Pointer</vt:lpstr>
      <vt:lpstr>Case 1: When local variable’s name is same as member’s name</vt:lpstr>
      <vt:lpstr>Case 2: To return reference to the calling object</vt:lpstr>
      <vt:lpstr>Case 3: Chain function calls on a single object.</vt:lpstr>
      <vt:lpstr>PowerPoint Presentation</vt:lpstr>
      <vt:lpstr>PowerPoint Presentation</vt:lpstr>
    </vt:vector>
  </TitlesOfParts>
  <Company>Texas Tech Police Department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CSA Training</dc:title>
  <dc:subject>Clery Act</dc:subject>
  <dc:creator>David Parker</dc:creator>
  <cp:lastModifiedBy>Chatterjee, Moitrayee</cp:lastModifiedBy>
  <cp:revision>322</cp:revision>
  <cp:lastPrinted>2005-08-11T16:18:25Z</cp:lastPrinted>
  <dcterms:created xsi:type="dcterms:W3CDTF">2005-04-19T19:05:52Z</dcterms:created>
  <dcterms:modified xsi:type="dcterms:W3CDTF">2017-03-06T21:32:15Z</dcterms:modified>
</cp:coreProperties>
</file>